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58" r:id="rId5"/>
    <p:sldId id="266" r:id="rId6"/>
    <p:sldId id="261" r:id="rId7"/>
    <p:sldId id="260" r:id="rId8"/>
    <p:sldId id="264" r:id="rId9"/>
    <p:sldId id="265" r:id="rId10"/>
    <p:sldId id="263" r:id="rId11"/>
    <p:sldId id="267" r:id="rId12"/>
    <p:sldId id="269" r:id="rId13"/>
    <p:sldId id="268" r:id="rId14"/>
    <p:sldId id="271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82688" autoAdjust="0"/>
  </p:normalViewPr>
  <p:slideViewPr>
    <p:cSldViewPr snapToGrid="0">
      <p:cViewPr varScale="1">
        <p:scale>
          <a:sx n="69" d="100"/>
          <a:sy n="69" d="100"/>
        </p:scale>
        <p:origin x="5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B5BD-A98B-43AD-9001-94A2CF50B001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45E23-67D5-4962-8956-0775F41A0C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79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Terminal in Gävle </a:t>
            </a:r>
            <a:r>
              <a:rPr lang="sv-SE" dirty="0" err="1" smtClean="0"/>
              <a:t>says</a:t>
            </a:r>
            <a:r>
              <a:rPr lang="sv-SE" dirty="0" smtClean="0"/>
              <a:t>: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part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logistics</a:t>
            </a:r>
            <a:r>
              <a:rPr lang="sv-SE" dirty="0" smtClean="0"/>
              <a:t> </a:t>
            </a:r>
            <a:r>
              <a:rPr lang="sv-SE" dirty="0" err="1" smtClean="0"/>
              <a:t>chain</a:t>
            </a:r>
            <a:r>
              <a:rPr lang="sv-SE" dirty="0" smtClean="0"/>
              <a:t>. 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91E48C4-2C5D-4541-8517-1EBB7A245F60}" type="slidenum">
              <a:rPr lang="sv-SE" smtClean="0"/>
              <a:t>6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10C0C-8DFA-4877-8E8C-0FFC22A1FFA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4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- </a:t>
            </a:r>
            <a:r>
              <a:rPr lang="en-US" sz="1200" dirty="0"/>
              <a:t>The information sharing within STM is based on international standards and on standardized interfaces. In STM, information is shared in a safe and secure manner, where only authorized parties are allowed to access the information.</a:t>
            </a:r>
          </a:p>
          <a:p>
            <a:r>
              <a:rPr lang="en-US" sz="1200" dirty="0" smtClean="0"/>
              <a:t>-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955C-8825-45B4-9BD5-8128A50A9B0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5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" y="388269"/>
            <a:ext cx="1944880" cy="1039266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3400424" y="4868734"/>
            <a:ext cx="8012305" cy="1110534"/>
          </a:xfrm>
        </p:spPr>
        <p:txBody>
          <a:bodyPr anchor="t">
            <a:norm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Welcome </a:t>
            </a:r>
            <a:r>
              <a:rPr lang="sv-SE" dirty="0" err="1"/>
              <a:t>message</a:t>
            </a:r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1F7355-7733-4F27-8B20-3348BCC620CD}" type="datetimeFigureOut">
              <a:rPr lang="sv-SE" smtClean="0"/>
              <a:pPr/>
              <a:t>2020-06-11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40927"/>
            <a:ext cx="2250009" cy="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112" b="16281"/>
          <a:stretch/>
        </p:blipFill>
        <p:spPr>
          <a:xfrm>
            <a:off x="-9525" y="2530475"/>
            <a:ext cx="12220576" cy="43465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3254820"/>
            <a:ext cx="10515600" cy="226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None/>
              <a:defRPr sz="4000" baseline="0"/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background</a:t>
            </a:r>
            <a:r>
              <a:rPr lang="sv-SE" dirty="0"/>
              <a:t> text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CLICK HERE TO ADD HEADING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1264071"/>
            <a:ext cx="3152775" cy="168471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29" y="393222"/>
            <a:ext cx="2250009" cy="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left-jus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825694"/>
            <a:ext cx="10515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Picture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movie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media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825625"/>
            <a:ext cx="10515600" cy="34798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movie</a:t>
            </a:r>
            <a:r>
              <a:rPr lang="sv-SE" dirty="0"/>
              <a:t> clip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2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Picture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Picture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112" b="16281"/>
          <a:stretch/>
        </p:blipFill>
        <p:spPr>
          <a:xfrm>
            <a:off x="-9525" y="2530475"/>
            <a:ext cx="12220576" cy="43465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3254820"/>
            <a:ext cx="10515600" cy="2260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background</a:t>
            </a:r>
            <a:r>
              <a:rPr lang="sv-SE" dirty="0"/>
              <a:t> text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CLICK HERE TO ADD HEADING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1264071"/>
            <a:ext cx="3152775" cy="168471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87647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6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2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56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left-jus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 userDrawn="1"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03" y="6419342"/>
            <a:ext cx="2250009" cy="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5C23-32C2-4663-B22F-3082479738A2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E77C-FD57-4E11-8394-B18BC93EA0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78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 algn="l">
              <a:defRPr/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 baseline="0"/>
            </a:lvl4pPr>
            <a:lvl5pPr algn="r">
              <a:defRPr/>
            </a:lvl5pPr>
          </a:lstStyle>
          <a:p>
            <a:pPr lvl="0"/>
            <a:r>
              <a:rPr lang="sv-SE" dirty="0"/>
              <a:t>Picture</a:t>
            </a:r>
          </a:p>
          <a:p>
            <a:pPr lvl="1"/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5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movie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movie</a:t>
            </a:r>
            <a:r>
              <a:rPr lang="sv-SE" dirty="0"/>
              <a:t> clip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55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1997803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6930015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7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1997803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Picture</a:t>
            </a:r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6930015" y="1810821"/>
            <a:ext cx="4839602" cy="4351338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Picture</a:t>
            </a:r>
          </a:p>
          <a:p>
            <a:pPr lvl="0"/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365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31"/>
          <p:cNvSpPr>
            <a:spLocks noGrp="1"/>
          </p:cNvSpPr>
          <p:nvPr>
            <p:ph sz="quarter" idx="18" hasCustomPrompt="1"/>
          </p:nvPr>
        </p:nvSpPr>
        <p:spPr>
          <a:xfrm>
            <a:off x="7819009" y="1806576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  <p:sp>
        <p:nvSpPr>
          <p:cNvPr id="7" name="Platshållare för innehåll 31"/>
          <p:cNvSpPr>
            <a:spLocks noGrp="1"/>
          </p:cNvSpPr>
          <p:nvPr>
            <p:ph sz="quarter" idx="16" hasCustomPrompt="1"/>
          </p:nvPr>
        </p:nvSpPr>
        <p:spPr>
          <a:xfrm>
            <a:off x="1987442" y="1806575"/>
            <a:ext cx="5589817" cy="433150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  <p:sp>
        <p:nvSpPr>
          <p:cNvPr id="16" name="Platshållare för innehåll 31"/>
          <p:cNvSpPr>
            <a:spLocks noGrp="1"/>
          </p:cNvSpPr>
          <p:nvPr>
            <p:ph sz="quarter" idx="19" hasCustomPrompt="1"/>
          </p:nvPr>
        </p:nvSpPr>
        <p:spPr>
          <a:xfrm>
            <a:off x="7832540" y="4058453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95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3 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31"/>
          <p:cNvSpPr>
            <a:spLocks noGrp="1"/>
          </p:cNvSpPr>
          <p:nvPr>
            <p:ph sz="quarter" idx="18" hasCustomPrompt="1"/>
          </p:nvPr>
        </p:nvSpPr>
        <p:spPr>
          <a:xfrm>
            <a:off x="1987442" y="1806575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  <p:sp>
        <p:nvSpPr>
          <p:cNvPr id="7" name="Platshållare för innehåll 31"/>
          <p:cNvSpPr>
            <a:spLocks noGrp="1"/>
          </p:cNvSpPr>
          <p:nvPr>
            <p:ph sz="quarter" idx="16" hasCustomPrompt="1"/>
          </p:nvPr>
        </p:nvSpPr>
        <p:spPr>
          <a:xfrm>
            <a:off x="6179800" y="1780692"/>
            <a:ext cx="5589817" cy="433150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  <p:sp>
        <p:nvSpPr>
          <p:cNvPr id="16" name="Platshållare för innehåll 31"/>
          <p:cNvSpPr>
            <a:spLocks noGrp="1"/>
          </p:cNvSpPr>
          <p:nvPr>
            <p:ph sz="quarter" idx="19" hasCustomPrompt="1"/>
          </p:nvPr>
        </p:nvSpPr>
        <p:spPr>
          <a:xfrm>
            <a:off x="1987442" y="4066691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7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here to add 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and </a:t>
            </a:r>
            <a:r>
              <a:rPr lang="sv-SE" dirty="0" err="1"/>
              <a:t>bullets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7355-7733-4F27-8B20-3348BCC620CD}" type="datetimeFigureOut">
              <a:rPr lang="sv-SE" smtClean="0"/>
              <a:t>2020-06-11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278-76FA-4AC1-9971-9B8E32594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1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3" r:id="rId4"/>
    <p:sldLayoutId id="2147483652" r:id="rId5"/>
    <p:sldLayoutId id="2147483661" r:id="rId6"/>
    <p:sldLayoutId id="2147483654" r:id="rId7"/>
    <p:sldLayoutId id="2147483662" r:id="rId8"/>
    <p:sldLayoutId id="2147483655" r:id="rId9"/>
    <p:sldLayoutId id="2147483650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gotomeeting.com/install/658127989" TargetMode="External"/><Relationship Id="rId2" Type="http://schemas.openxmlformats.org/officeDocument/2006/relationships/hyperlink" Target="https://global.gotomeeting.com/join/658127989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847426" y="814938"/>
            <a:ext cx="877682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STM Balt </a:t>
            </a:r>
            <a:r>
              <a:rPr lang="sv-SE" sz="2000" b="1" dirty="0" err="1" smtClean="0"/>
              <a:t>Safe</a:t>
            </a:r>
            <a:r>
              <a:rPr lang="sv-SE" sz="2000" b="1" dirty="0" smtClean="0"/>
              <a:t>- STM </a:t>
            </a:r>
            <a:r>
              <a:rPr lang="sv-SE" sz="2000" b="1" dirty="0" err="1" smtClean="0"/>
              <a:t>compability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onboard</a:t>
            </a:r>
            <a:r>
              <a:rPr lang="sv-SE" sz="2000" b="1" dirty="0" smtClean="0"/>
              <a:t>. </a:t>
            </a:r>
          </a:p>
          <a:p>
            <a:endParaRPr lang="sv-SE" sz="2000" b="1" dirty="0" smtClean="0"/>
          </a:p>
          <a:p>
            <a:r>
              <a:rPr lang="sv-SE" sz="2000" b="1" dirty="0" err="1" smtClean="0"/>
              <a:t>Welcome</a:t>
            </a:r>
            <a:r>
              <a:rPr lang="sv-SE" sz="2000" b="1" dirty="0" smtClean="0"/>
              <a:t> to a meeting </a:t>
            </a:r>
            <a:r>
              <a:rPr lang="sv-SE" sz="2000" b="1" dirty="0" err="1" smtClean="0"/>
              <a:t>where</a:t>
            </a:r>
            <a:r>
              <a:rPr lang="sv-SE" sz="2000" b="1" dirty="0" smtClean="0"/>
              <a:t> all </a:t>
            </a:r>
            <a:r>
              <a:rPr lang="sv-SE" sz="2000" b="1" dirty="0" err="1" smtClean="0"/>
              <a:t>questions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are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good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questions</a:t>
            </a:r>
            <a:r>
              <a:rPr lang="sv-SE" sz="2000" b="1" dirty="0" smtClean="0"/>
              <a:t>.</a:t>
            </a:r>
          </a:p>
          <a:p>
            <a:r>
              <a:rPr lang="sv-SE" sz="2000" dirty="0" smtClean="0"/>
              <a:t>If </a:t>
            </a:r>
            <a:r>
              <a:rPr lang="sv-SE" sz="2000" dirty="0" err="1" smtClean="0"/>
              <a:t>you</a:t>
            </a:r>
            <a:r>
              <a:rPr lang="sv-SE" sz="2000" dirty="0" smtClean="0"/>
              <a:t> like to </a:t>
            </a:r>
            <a:r>
              <a:rPr lang="sv-SE" sz="2000" dirty="0" err="1" smtClean="0"/>
              <a:t>ensure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a </a:t>
            </a:r>
            <a:r>
              <a:rPr lang="sv-SE" sz="2000" dirty="0" err="1" smtClean="0"/>
              <a:t>good</a:t>
            </a:r>
            <a:r>
              <a:rPr lang="sv-SE" sz="2000" dirty="0" smtClean="0"/>
              <a:t> </a:t>
            </a:r>
            <a:r>
              <a:rPr lang="sv-SE" sz="2000" dirty="0" err="1" smtClean="0"/>
              <a:t>answers</a:t>
            </a:r>
            <a:r>
              <a:rPr lang="sv-SE" sz="2000" dirty="0" smtClean="0"/>
              <a:t>, </a:t>
            </a:r>
          </a:p>
          <a:p>
            <a:r>
              <a:rPr lang="sv-SE" sz="2000" dirty="0" err="1" smtClean="0"/>
              <a:t>please</a:t>
            </a:r>
            <a:r>
              <a:rPr lang="sv-SE" sz="2000" dirty="0" smtClean="0"/>
              <a:t> </a:t>
            </a:r>
            <a:r>
              <a:rPr lang="sv-SE" sz="2000" dirty="0" err="1" smtClean="0"/>
              <a:t>add</a:t>
            </a:r>
            <a:r>
              <a:rPr lang="sv-SE" sz="2000" dirty="0" smtClean="0"/>
              <a:t> </a:t>
            </a:r>
            <a:r>
              <a:rPr lang="sv-SE" sz="2000" dirty="0" err="1" smtClean="0"/>
              <a:t>them</a:t>
            </a:r>
            <a:r>
              <a:rPr lang="sv-SE" sz="2000" dirty="0" smtClean="0"/>
              <a:t> to </a:t>
            </a:r>
            <a:r>
              <a:rPr lang="sv-SE" sz="2000" dirty="0" err="1" smtClean="0"/>
              <a:t>tendsign</a:t>
            </a:r>
            <a:r>
              <a:rPr lang="sv-SE" sz="2000" dirty="0" smtClean="0"/>
              <a:t> </a:t>
            </a:r>
            <a:r>
              <a:rPr lang="sv-SE" sz="2000" dirty="0" err="1" smtClean="0"/>
              <a:t>well</a:t>
            </a:r>
            <a:r>
              <a:rPr lang="sv-SE" sz="2000" dirty="0" smtClean="0"/>
              <a:t> in </a:t>
            </a:r>
            <a:r>
              <a:rPr lang="sv-SE" sz="2000" dirty="0" err="1" smtClean="0"/>
              <a:t>advance</a:t>
            </a:r>
            <a:r>
              <a:rPr lang="sv-SE" sz="2000" dirty="0" smtClean="0"/>
              <a:t>.</a:t>
            </a:r>
          </a:p>
          <a:p>
            <a:endParaRPr lang="sv-SE" dirty="0" smtClean="0"/>
          </a:p>
          <a:p>
            <a:r>
              <a:rPr lang="en-US" b="1" dirty="0" smtClean="0"/>
              <a:t>Tender-meeting STM </a:t>
            </a:r>
            <a:r>
              <a:rPr lang="en-US" b="1" dirty="0" err="1" smtClean="0"/>
              <a:t>Balt</a:t>
            </a:r>
            <a:r>
              <a:rPr lang="en-US" b="1" dirty="0" smtClean="0"/>
              <a:t> Safe-onboard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Tue, 1 Oct 2019 10:00 - 12:00 CEST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Please join my meeting from your computer, tablet or smartphone.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https://global.gotomeeting.com/join/658127989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to GoToMeeting? Get the app now and be ready when your first meeting starts: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https://global.gotomeeting.com/install/658127989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Welcome! </a:t>
            </a:r>
          </a:p>
          <a:p>
            <a:r>
              <a:rPr lang="en-US" b="1" dirty="0" smtClean="0"/>
              <a:t>/Cajsa </a:t>
            </a:r>
            <a:r>
              <a:rPr lang="en-US" b="1" dirty="0" err="1" smtClean="0"/>
              <a:t>Jesler</a:t>
            </a:r>
            <a:r>
              <a:rPr lang="en-US" b="1" dirty="0" smtClean="0"/>
              <a:t> Fransson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67632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719" y="228601"/>
            <a:ext cx="8869898" cy="658906"/>
          </a:xfrm>
        </p:spPr>
        <p:txBody>
          <a:bodyPr>
            <a:normAutofit/>
          </a:bodyPr>
          <a:lstStyle/>
          <a:p>
            <a:pPr algn="ctr"/>
            <a:r>
              <a:rPr lang="sv-SE" sz="3600" dirty="0" err="1" smtClean="0"/>
              <a:t>BaltSafe</a:t>
            </a:r>
            <a:r>
              <a:rPr lang="sv-SE" sz="3600" dirty="0" smtClean="0"/>
              <a:t> – </a:t>
            </a:r>
            <a:r>
              <a:rPr lang="sv-SE" sz="3600" dirty="0" err="1" smtClean="0"/>
              <a:t>objectives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80882" y="1403162"/>
            <a:ext cx="10088735" cy="5105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• To </a:t>
            </a:r>
            <a:r>
              <a:rPr lang="en-US" sz="2000" dirty="0"/>
              <a:t>improve the safety of navigation of the tanker shipping </a:t>
            </a:r>
            <a:r>
              <a:rPr lang="en-US" sz="2000" dirty="0" smtClean="0"/>
              <a:t>segment by </a:t>
            </a:r>
            <a:r>
              <a:rPr lang="en-US" sz="2000" dirty="0"/>
              <a:t>means of STM</a:t>
            </a:r>
          </a:p>
          <a:p>
            <a:pPr marL="457200" lvl="1" indent="0">
              <a:buNone/>
            </a:pPr>
            <a:r>
              <a:rPr lang="en-US" sz="1400" dirty="0"/>
              <a:t>By the exchange of voyage plans, the situational awareness of </a:t>
            </a:r>
            <a:r>
              <a:rPr lang="en-US" sz="1400" dirty="0" smtClean="0"/>
              <a:t>the involved </a:t>
            </a:r>
            <a:r>
              <a:rPr lang="en-US" sz="1400" dirty="0"/>
              <a:t>ships will increase as the ships will be aware of the </a:t>
            </a:r>
            <a:r>
              <a:rPr lang="en-US" sz="1400" dirty="0" smtClean="0"/>
              <a:t>other ships </a:t>
            </a:r>
            <a:r>
              <a:rPr lang="en-US" sz="1400" dirty="0"/>
              <a:t>intentions and can plan their voyages accordingly.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To </a:t>
            </a:r>
            <a:r>
              <a:rPr lang="en-US" sz="2000" dirty="0"/>
              <a:t>provide ships and VTS </a:t>
            </a:r>
            <a:r>
              <a:rPr lang="en-US" sz="2000" dirty="0" err="1"/>
              <a:t>centres</a:t>
            </a:r>
            <a:r>
              <a:rPr lang="en-US" sz="2000" dirty="0"/>
              <a:t> with improved </a:t>
            </a:r>
            <a:r>
              <a:rPr lang="en-US" sz="2000" dirty="0" smtClean="0"/>
              <a:t>situational awareness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/>
              <a:t>Sea Traffic Management and the ability for the VTS </a:t>
            </a:r>
            <a:r>
              <a:rPr lang="en-US" sz="1400" dirty="0" err="1"/>
              <a:t>centres</a:t>
            </a:r>
            <a:r>
              <a:rPr lang="en-US" sz="1400" dirty="0"/>
              <a:t> to </a:t>
            </a:r>
            <a:r>
              <a:rPr lang="en-US" sz="1400" dirty="0" smtClean="0"/>
              <a:t>see the </a:t>
            </a:r>
            <a:r>
              <a:rPr lang="en-US" sz="1400" dirty="0"/>
              <a:t>ships voyage plans is the biggest operational improvement </a:t>
            </a:r>
            <a:r>
              <a:rPr lang="en-US" sz="1400" dirty="0" smtClean="0"/>
              <a:t>in the </a:t>
            </a:r>
            <a:r>
              <a:rPr lang="en-US" sz="1400" dirty="0"/>
              <a:t>VTS </a:t>
            </a:r>
            <a:r>
              <a:rPr lang="en-US" sz="1400" dirty="0" err="1"/>
              <a:t>centres</a:t>
            </a:r>
            <a:r>
              <a:rPr lang="en-US" sz="1400" dirty="0"/>
              <a:t> since the AIS was implemented in the late </a:t>
            </a:r>
            <a:r>
              <a:rPr lang="en-US" sz="1400" dirty="0" smtClean="0"/>
              <a:t>1990´s. The </a:t>
            </a:r>
            <a:r>
              <a:rPr lang="en-US" sz="1400" dirty="0"/>
              <a:t>VTS </a:t>
            </a:r>
            <a:r>
              <a:rPr lang="en-US" sz="1400" dirty="0" err="1"/>
              <a:t>centres</a:t>
            </a:r>
            <a:r>
              <a:rPr lang="en-US" sz="1400" dirty="0"/>
              <a:t> will get a much better situational awareness </a:t>
            </a:r>
            <a:r>
              <a:rPr lang="en-US" sz="1400" dirty="0" smtClean="0"/>
              <a:t>and can </a:t>
            </a:r>
            <a:r>
              <a:rPr lang="en-US" sz="1400" dirty="0"/>
              <a:t>support the ships in a completely better way than is </a:t>
            </a:r>
            <a:r>
              <a:rPr lang="en-US" sz="1400" dirty="0" smtClean="0"/>
              <a:t>the situation </a:t>
            </a:r>
            <a:r>
              <a:rPr lang="en-US" sz="1400" dirty="0"/>
              <a:t>today with traffic information, traffic organization </a:t>
            </a:r>
            <a:r>
              <a:rPr lang="en-US" sz="1400" dirty="0" smtClean="0"/>
              <a:t>and navigational </a:t>
            </a:r>
            <a:r>
              <a:rPr lang="en-US" sz="1400" dirty="0"/>
              <a:t>assistance.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To </a:t>
            </a:r>
            <a:r>
              <a:rPr lang="en-US" sz="2000" dirty="0"/>
              <a:t>offer involved ships added value services like for example </a:t>
            </a:r>
            <a:r>
              <a:rPr lang="en-US" sz="2000" dirty="0" smtClean="0"/>
              <a:t>route optimization</a:t>
            </a:r>
            <a:r>
              <a:rPr lang="en-US" sz="2000" dirty="0"/>
              <a:t>, enhanced monitoring and automated reporting </a:t>
            </a:r>
            <a:r>
              <a:rPr lang="en-US" sz="2000" dirty="0" smtClean="0"/>
              <a:t>by providing </a:t>
            </a:r>
            <a:r>
              <a:rPr lang="en-US" sz="2000" dirty="0"/>
              <a:t>an digital infrastructure and environment to operate </a:t>
            </a:r>
            <a:r>
              <a:rPr lang="en-US" sz="2000" dirty="0" smtClean="0"/>
              <a:t>in</a:t>
            </a:r>
          </a:p>
          <a:p>
            <a:pPr marL="457200" lvl="1" indent="0">
              <a:buNone/>
            </a:pPr>
            <a:r>
              <a:rPr lang="en-US" sz="1400" dirty="0" smtClean="0"/>
              <a:t>By </a:t>
            </a:r>
            <a:r>
              <a:rPr lang="en-US" sz="1400" dirty="0"/>
              <a:t>different maritime services, both public and commercial, </a:t>
            </a:r>
            <a:r>
              <a:rPr lang="en-US" sz="1400" dirty="0" smtClean="0"/>
              <a:t>the ships </a:t>
            </a:r>
            <a:r>
              <a:rPr lang="en-US" sz="1400" dirty="0"/>
              <a:t>will be given easy accessible services like </a:t>
            </a:r>
            <a:r>
              <a:rPr lang="en-US" sz="1400" dirty="0" smtClean="0"/>
              <a:t>enhanced monitoring </a:t>
            </a:r>
            <a:r>
              <a:rPr lang="en-US" sz="1400" dirty="0"/>
              <a:t>by VTS </a:t>
            </a:r>
            <a:r>
              <a:rPr lang="en-US" sz="1400" dirty="0" err="1"/>
              <a:t>centres</a:t>
            </a:r>
            <a:r>
              <a:rPr lang="en-US" sz="1400" dirty="0"/>
              <a:t>, automated reporting that provides </a:t>
            </a:r>
            <a:r>
              <a:rPr lang="en-US" sz="1400" dirty="0" smtClean="0"/>
              <a:t>a reduction </a:t>
            </a:r>
            <a:r>
              <a:rPr lang="en-US" sz="1400" dirty="0"/>
              <a:t>of the administrative burden of the crew and allowing </a:t>
            </a:r>
            <a:r>
              <a:rPr lang="en-US" sz="1400" dirty="0" smtClean="0"/>
              <a:t>the officers </a:t>
            </a:r>
            <a:r>
              <a:rPr lang="en-US" sz="1400" dirty="0"/>
              <a:t>on watch to focus on navigating the ship instead </a:t>
            </a:r>
            <a:r>
              <a:rPr lang="en-US" sz="1400" dirty="0" smtClean="0"/>
              <a:t>of managing </a:t>
            </a:r>
            <a:r>
              <a:rPr lang="en-US" sz="1400" dirty="0"/>
              <a:t>administrative reporting.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To </a:t>
            </a:r>
            <a:r>
              <a:rPr lang="en-US" sz="2000" dirty="0"/>
              <a:t>develop and test new digital VTS services which will </a:t>
            </a:r>
            <a:r>
              <a:rPr lang="en-US" sz="2000" dirty="0" smtClean="0"/>
              <a:t>improve the </a:t>
            </a:r>
            <a:r>
              <a:rPr lang="en-US" sz="2000" dirty="0"/>
              <a:t>speed and accuracy of ship-shore information </a:t>
            </a:r>
            <a:r>
              <a:rPr lang="en-US" sz="2000" dirty="0" smtClean="0"/>
              <a:t>exchange</a:t>
            </a:r>
          </a:p>
          <a:p>
            <a:pPr marL="457200" lvl="1" indent="0">
              <a:buNone/>
            </a:pPr>
            <a:r>
              <a:rPr lang="en-US" sz="1400" dirty="0" smtClean="0"/>
              <a:t>Today</a:t>
            </a:r>
            <a:r>
              <a:rPr lang="en-US" sz="1400" dirty="0"/>
              <a:t>, much of the interchange between VTS </a:t>
            </a:r>
            <a:r>
              <a:rPr lang="en-US" sz="1400" dirty="0" err="1"/>
              <a:t>centres</a:t>
            </a:r>
            <a:r>
              <a:rPr lang="en-US" sz="1400" dirty="0"/>
              <a:t> and </a:t>
            </a:r>
            <a:r>
              <a:rPr lang="en-US" sz="1400" dirty="0" smtClean="0"/>
              <a:t>shipping is </a:t>
            </a:r>
            <a:r>
              <a:rPr lang="en-US" sz="1400" dirty="0"/>
              <a:t>done by VHF voice. Digital message exchange will bring </a:t>
            </a:r>
            <a:r>
              <a:rPr lang="en-US" sz="1400" dirty="0" smtClean="0"/>
              <a:t>certainty of </a:t>
            </a:r>
            <a:r>
              <a:rPr lang="en-US" sz="1400" dirty="0"/>
              <a:t>information and VTS advice, increasing safety. </a:t>
            </a:r>
            <a:r>
              <a:rPr lang="en-US" sz="1400" dirty="0" smtClean="0"/>
              <a:t>Automated reporting </a:t>
            </a:r>
            <a:r>
              <a:rPr lang="en-US" sz="1400" dirty="0"/>
              <a:t>will reduce the burden on the ships’ crews.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30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STM Balt </a:t>
            </a:r>
            <a:r>
              <a:rPr lang="sv-SE" dirty="0" err="1" smtClean="0"/>
              <a:t>Safe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85" y="1392689"/>
            <a:ext cx="4356415" cy="435133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069432" y="2107933"/>
            <a:ext cx="482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Maintaining</a:t>
            </a:r>
            <a:r>
              <a:rPr lang="sv-SE" sz="2800" dirty="0" smtClean="0"/>
              <a:t> the </a:t>
            </a:r>
            <a:r>
              <a:rPr lang="sv-SE" sz="2800" dirty="0" err="1" smtClean="0"/>
              <a:t>infrastructure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434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52438"/>
            <a:ext cx="12192000" cy="571658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070459" y="4177364"/>
            <a:ext cx="553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FOCUS ON THE BALTIC SEA –GULF OF FINLAND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64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Adding</a:t>
            </a:r>
            <a:r>
              <a:rPr lang="sv-SE" dirty="0" smtClean="0"/>
              <a:t> tankers-</a:t>
            </a:r>
            <a:r>
              <a:rPr lang="sv-SE" dirty="0" err="1" smtClean="0"/>
              <a:t>that´t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u="sng" dirty="0" err="1" smtClean="0"/>
              <a:t>we</a:t>
            </a:r>
            <a:r>
              <a:rPr lang="sv-SE" dirty="0" smtClean="0"/>
              <a:t> do</a:t>
            </a:r>
            <a:endParaRPr lang="sv-SE" dirty="0"/>
          </a:p>
        </p:txBody>
      </p:sp>
      <p:pic>
        <p:nvPicPr>
          <p:cNvPr id="1026" name="Picture 2" descr="https://s3-eu-west-1.amazonaws.com/stm-stmvalidation/uploads/20170801142318/CHEMICALPRODUCT-TANKER-90px-300x9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4" y="5892558"/>
            <a:ext cx="2857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98" y="1897862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75" y="2571237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72" y="1435936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2" y="3066336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03" y="1063171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26" y="1295173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32" y="4567048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82" y="3857256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46" y="3974739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40" y="4698777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53" y="5041540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58" y="3388556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29" y="5336952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98" y="2718696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s3-eu-west-1.amazonaws.com/stm-stmvalidation/uploads/20170801142318/CHEMICALPRODUCT-TANKER-90px-300x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9" y="2022126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Testing</a:t>
            </a:r>
            <a:r>
              <a:rPr lang="sv-SE" dirty="0" smtClean="0"/>
              <a:t> the STM-</a:t>
            </a:r>
            <a:r>
              <a:rPr lang="sv-SE" dirty="0" err="1" smtClean="0"/>
              <a:t>clause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637" y="2492944"/>
            <a:ext cx="4744941" cy="30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Adding</a:t>
            </a:r>
            <a:r>
              <a:rPr lang="sv-SE" dirty="0" smtClean="0"/>
              <a:t> </a:t>
            </a:r>
            <a:r>
              <a:rPr lang="sv-SE" dirty="0" err="1" smtClean="0"/>
              <a:t>Estonian</a:t>
            </a:r>
            <a:r>
              <a:rPr lang="sv-SE" dirty="0" smtClean="0"/>
              <a:t> </a:t>
            </a:r>
            <a:r>
              <a:rPr lang="sv-SE" dirty="0" err="1" smtClean="0"/>
              <a:t>Icebreaker</a:t>
            </a:r>
            <a:endParaRPr lang="sv-SE" dirty="0"/>
          </a:p>
        </p:txBody>
      </p:sp>
      <p:pic>
        <p:nvPicPr>
          <p:cNvPr id="2052" name="Picture 4" descr="https://photos.marinetraffic.com/ais/showphoto.aspx?photoid=1747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01" y="1395662"/>
            <a:ext cx="7158642" cy="47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Upgrading</a:t>
            </a:r>
            <a:r>
              <a:rPr lang="sv-SE" dirty="0" smtClean="0"/>
              <a:t> VTS.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21" t="27625"/>
          <a:stretch/>
        </p:blipFill>
        <p:spPr>
          <a:xfrm>
            <a:off x="1534844" y="1742172"/>
            <a:ext cx="10657156" cy="4136608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4065069" y="4214261"/>
            <a:ext cx="375385" cy="356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10191549" y="3632409"/>
            <a:ext cx="375385" cy="356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7475621" y="3375259"/>
            <a:ext cx="375385" cy="356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7427494" y="4036194"/>
            <a:ext cx="375385" cy="356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2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6936" y="3375820"/>
            <a:ext cx="3818715" cy="866775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Automated</a:t>
            </a:r>
            <a:r>
              <a:rPr lang="sv-SE" dirty="0" smtClean="0"/>
              <a:t> SRS and Singel </a:t>
            </a:r>
            <a:r>
              <a:rPr lang="sv-SE" dirty="0" err="1" smtClean="0"/>
              <a:t>Window</a:t>
            </a:r>
            <a:r>
              <a:rPr lang="sv-SE" dirty="0" smtClean="0"/>
              <a:t> </a:t>
            </a:r>
            <a:r>
              <a:rPr lang="sv-SE" dirty="0" err="1" smtClean="0"/>
              <a:t>reporting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6720" y="375439"/>
            <a:ext cx="4693166" cy="5961590"/>
          </a:xfrm>
          <a:prstGeom prst="rect">
            <a:avLst/>
          </a:prstGeom>
        </p:spPr>
      </p:pic>
      <p:sp>
        <p:nvSpPr>
          <p:cNvPr id="5" name="5-uddig stjärna 4"/>
          <p:cNvSpPr/>
          <p:nvPr/>
        </p:nvSpPr>
        <p:spPr>
          <a:xfrm>
            <a:off x="11194182" y="1132304"/>
            <a:ext cx="336883" cy="25899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5-uddig stjärna 5"/>
          <p:cNvSpPr/>
          <p:nvPr/>
        </p:nvSpPr>
        <p:spPr>
          <a:xfrm>
            <a:off x="8667452" y="5533678"/>
            <a:ext cx="336883" cy="25899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5-uddig stjärna 7"/>
          <p:cNvSpPr/>
          <p:nvPr/>
        </p:nvSpPr>
        <p:spPr>
          <a:xfrm>
            <a:off x="8059456" y="3246324"/>
            <a:ext cx="336883" cy="258992"/>
          </a:xfrm>
          <a:prstGeom prst="star5">
            <a:avLst>
              <a:gd name="adj" fmla="val 6723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5-uddig stjärna 8"/>
          <p:cNvSpPr/>
          <p:nvPr/>
        </p:nvSpPr>
        <p:spPr>
          <a:xfrm>
            <a:off x="9204862" y="1383586"/>
            <a:ext cx="336883" cy="25899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uddig stjärna 9"/>
          <p:cNvSpPr/>
          <p:nvPr/>
        </p:nvSpPr>
        <p:spPr>
          <a:xfrm>
            <a:off x="10342247" y="4465274"/>
            <a:ext cx="336883" cy="25899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5-uddig stjärna 10"/>
          <p:cNvSpPr/>
          <p:nvPr/>
        </p:nvSpPr>
        <p:spPr>
          <a:xfrm>
            <a:off x="10661198" y="4206282"/>
            <a:ext cx="336883" cy="25899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0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991140" y="2458968"/>
            <a:ext cx="10515600" cy="1325563"/>
          </a:xfrm>
        </p:spPr>
        <p:txBody>
          <a:bodyPr>
            <a:normAutofit/>
          </a:bodyPr>
          <a:lstStyle/>
          <a:p>
            <a:r>
              <a:rPr lang="sv-SE" sz="7200" dirty="0" smtClean="0">
                <a:solidFill>
                  <a:schemeClr val="accent1">
                    <a:lumMod val="75000"/>
                  </a:schemeClr>
                </a:solidFill>
              </a:rPr>
              <a:t>STM is the </a:t>
            </a:r>
            <a:r>
              <a:rPr lang="en-AU" sz="7200" dirty="0" smtClean="0">
                <a:solidFill>
                  <a:schemeClr val="accent1">
                    <a:lumMod val="75000"/>
                  </a:schemeClr>
                </a:solidFill>
              </a:rPr>
              <a:t>enabler</a:t>
            </a:r>
            <a:endParaRPr lang="en-A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What is STM? –The enabler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AB3A3-A4DD-5B40-BABC-71FCAD46C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Bef>
                <a:spcPts val="100"/>
              </a:spcBef>
              <a:buNone/>
            </a:pPr>
            <a:r>
              <a:rPr lang="en-US" spc="-5" dirty="0">
                <a:cs typeface="Arial"/>
              </a:rPr>
              <a:t>Enable </a:t>
            </a:r>
            <a:r>
              <a:rPr lang="en-US" spc="-10" dirty="0">
                <a:cs typeface="Arial"/>
              </a:rPr>
              <a:t>efficient </a:t>
            </a:r>
            <a:r>
              <a:rPr lang="en-US" b="1" dirty="0">
                <a:solidFill>
                  <a:srgbClr val="5B9BD4"/>
                </a:solidFill>
                <a:cs typeface="Arial"/>
              </a:rPr>
              <a:t>exchange of information </a:t>
            </a:r>
            <a:r>
              <a:rPr lang="en-US" spc="-5" dirty="0">
                <a:cs typeface="Arial"/>
              </a:rPr>
              <a:t>between</a:t>
            </a:r>
            <a:r>
              <a:rPr lang="en-US" spc="135" dirty="0">
                <a:cs typeface="Arial"/>
              </a:rPr>
              <a:t> </a:t>
            </a:r>
            <a:r>
              <a:rPr lang="en-US" dirty="0">
                <a:cs typeface="Arial"/>
              </a:rPr>
              <a:t>maritime stakeholders </a:t>
            </a:r>
            <a:r>
              <a:rPr lang="en-US" spc="-5" dirty="0">
                <a:cs typeface="Arial"/>
              </a:rPr>
              <a:t>through </a:t>
            </a:r>
            <a:r>
              <a:rPr lang="en-US" b="1" spc="-5" dirty="0">
                <a:solidFill>
                  <a:srgbClr val="5B9BD4"/>
                </a:solidFill>
                <a:cs typeface="Arial"/>
              </a:rPr>
              <a:t>common</a:t>
            </a:r>
            <a:r>
              <a:rPr lang="en-US" b="1" spc="25" dirty="0">
                <a:solidFill>
                  <a:srgbClr val="5B9BD4"/>
                </a:solidFill>
                <a:cs typeface="Arial"/>
              </a:rPr>
              <a:t> </a:t>
            </a:r>
            <a:r>
              <a:rPr lang="en-US" b="1" dirty="0">
                <a:solidFill>
                  <a:srgbClr val="5B9BD4"/>
                </a:solidFill>
                <a:cs typeface="Arial"/>
              </a:rPr>
              <a:t>standards</a:t>
            </a:r>
            <a:r>
              <a:rPr lang="en-US" dirty="0"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lnSpc>
                <a:spcPts val="3190"/>
              </a:lnSpc>
              <a:buNone/>
            </a:pPr>
            <a:r>
              <a:rPr lang="en-US" dirty="0">
                <a:cs typeface="Arial"/>
              </a:rPr>
              <a:t>A </a:t>
            </a:r>
            <a:r>
              <a:rPr lang="en-US" b="1" spc="-5" dirty="0">
                <a:solidFill>
                  <a:srgbClr val="5B9BD4"/>
                </a:solidFill>
                <a:cs typeface="Arial"/>
              </a:rPr>
              <a:t>decentralized</a:t>
            </a:r>
            <a:r>
              <a:rPr lang="en-US" spc="-5" dirty="0">
                <a:solidFill>
                  <a:srgbClr val="5B9BD4"/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service </a:t>
            </a:r>
            <a:r>
              <a:rPr lang="en-US" spc="-10" dirty="0">
                <a:cs typeface="Arial"/>
              </a:rPr>
              <a:t>ecosystem </a:t>
            </a:r>
            <a:r>
              <a:rPr lang="en-US" dirty="0">
                <a:cs typeface="Arial"/>
              </a:rPr>
              <a:t>for </a:t>
            </a:r>
            <a:r>
              <a:rPr lang="en-US" spc="-5" dirty="0">
                <a:cs typeface="Arial"/>
              </a:rPr>
              <a:t>ships, ports and</a:t>
            </a:r>
            <a:endParaRPr lang="en-US" dirty="0">
              <a:cs typeface="Arial"/>
            </a:endParaRPr>
          </a:p>
          <a:p>
            <a:pPr marL="0" indent="0">
              <a:lnSpc>
                <a:spcPts val="3190"/>
              </a:lnSpc>
              <a:buNone/>
            </a:pPr>
            <a:r>
              <a:rPr lang="en-US" dirty="0">
                <a:cs typeface="Arial"/>
              </a:rPr>
              <a:t>authorities.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 b="1" spc="-5" dirty="0">
                <a:solidFill>
                  <a:srgbClr val="5B9BD4"/>
                </a:solidFill>
                <a:cs typeface="Arial"/>
              </a:rPr>
              <a:t>Enabling</a:t>
            </a:r>
            <a:r>
              <a:rPr lang="en-US" spc="-5" dirty="0">
                <a:solidFill>
                  <a:srgbClr val="5B9BD4"/>
                </a:solidFill>
                <a:cs typeface="Arial"/>
              </a:rPr>
              <a:t> </a:t>
            </a:r>
            <a:r>
              <a:rPr lang="en-US" spc="-5" dirty="0">
                <a:cs typeface="Arial"/>
              </a:rPr>
              <a:t>third-parties providing service </a:t>
            </a:r>
            <a:r>
              <a:rPr lang="en-US" b="1" spc="-5" dirty="0">
                <a:solidFill>
                  <a:srgbClr val="5B9BD4"/>
                </a:solidFill>
                <a:cs typeface="Arial"/>
              </a:rPr>
              <a:t>innovations</a:t>
            </a:r>
            <a:endParaRPr lang="en-US" sz="4000" b="1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50"/>
              </a:spcBef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spc="-5" dirty="0">
                <a:solidFill>
                  <a:srgbClr val="5B9BD4"/>
                </a:solidFill>
                <a:cs typeface="Arial"/>
              </a:rPr>
              <a:t>Secure</a:t>
            </a:r>
            <a:r>
              <a:rPr lang="en-US" spc="-5" dirty="0">
                <a:solidFill>
                  <a:srgbClr val="5B9BD4"/>
                </a:solidFill>
                <a:cs typeface="Arial"/>
              </a:rPr>
              <a:t> </a:t>
            </a:r>
            <a:r>
              <a:rPr lang="en-US" spc="-5" dirty="0">
                <a:cs typeface="Arial"/>
              </a:rPr>
              <a:t>and </a:t>
            </a:r>
            <a:r>
              <a:rPr lang="en-US" b="1" spc="-5" dirty="0">
                <a:solidFill>
                  <a:srgbClr val="5B9BD4"/>
                </a:solidFill>
                <a:cs typeface="Arial"/>
              </a:rPr>
              <a:t>authenticated</a:t>
            </a:r>
            <a:r>
              <a:rPr lang="en-US" spc="-5" dirty="0">
                <a:solidFill>
                  <a:srgbClr val="5B9BD4"/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access to </a:t>
            </a:r>
            <a:r>
              <a:rPr lang="en-US" b="1" spc="-5" dirty="0">
                <a:solidFill>
                  <a:srgbClr val="5B9BD4"/>
                </a:solidFill>
                <a:cs typeface="Arial"/>
              </a:rPr>
              <a:t>authorized</a:t>
            </a:r>
            <a:r>
              <a:rPr lang="en-US" spc="150" dirty="0">
                <a:solidFill>
                  <a:srgbClr val="5B9BD4"/>
                </a:solidFill>
                <a:cs typeface="Arial"/>
              </a:rPr>
              <a:t> </a:t>
            </a:r>
            <a:r>
              <a:rPr lang="en-US" spc="-5" dirty="0">
                <a:cs typeface="Arial"/>
              </a:rPr>
              <a:t>parties.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9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50" y="-230660"/>
            <a:ext cx="9374932" cy="66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2820897" y="1"/>
            <a:ext cx="9371103" cy="6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582" y="6337063"/>
            <a:ext cx="296070" cy="3800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999874" y="128168"/>
            <a:ext cx="8775032" cy="1325559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Ships and Ports </a:t>
            </a:r>
            <a:r>
              <a:rPr lang="sv-SE" dirty="0" err="1">
                <a:solidFill>
                  <a:schemeClr val="tx2"/>
                </a:solidFill>
              </a:rPr>
              <a:t>Need</a:t>
            </a:r>
            <a:r>
              <a:rPr lang="sv-SE" dirty="0">
                <a:solidFill>
                  <a:schemeClr val="tx2"/>
                </a:solidFill>
              </a:rPr>
              <a:t> to be </a:t>
            </a:r>
            <a:r>
              <a:rPr lang="sv-SE" dirty="0" err="1">
                <a:solidFill>
                  <a:schemeClr val="tx2"/>
                </a:solidFill>
              </a:rPr>
              <a:t>Connected</a:t>
            </a:r>
            <a:r>
              <a:rPr lang="sv-SE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D0E50D-1380-F64C-A7D7-0616CB256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>
          <a:xfrm>
            <a:off x="1612900" y="2805524"/>
            <a:ext cx="9398000" cy="32952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2478BD-A962-8A4D-9FB1-F59A5D626490}"/>
              </a:ext>
            </a:extLst>
          </p:cNvPr>
          <p:cNvGrpSpPr/>
          <p:nvPr/>
        </p:nvGrpSpPr>
        <p:grpSpPr>
          <a:xfrm>
            <a:off x="1612900" y="1453727"/>
            <a:ext cx="9169400" cy="1397000"/>
            <a:chOff x="1612900" y="1453727"/>
            <a:chExt cx="9169400" cy="1397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603C88-A3FC-F44D-A6A6-D4A780864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900" y="1453727"/>
              <a:ext cx="9169400" cy="1397000"/>
            </a:xfrm>
            <a:prstGeom prst="rect">
              <a:avLst/>
            </a:prstGeom>
          </p:spPr>
        </p:pic>
        <p:pic>
          <p:nvPicPr>
            <p:cNvPr id="7" name="Bildobjekt 2">
              <a:extLst>
                <a:ext uri="{FF2B5EF4-FFF2-40B4-BE49-F238E27FC236}">
                  <a16:creationId xmlns:a16="http://schemas.microsoft.com/office/drawing/2014/main" id="{6190F6C4-FD65-EA4A-B108-720AEA63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5538" y="1509603"/>
              <a:ext cx="1572723" cy="1341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1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4" t="15313" r="10358" b="15707"/>
          <a:stretch/>
        </p:blipFill>
        <p:spPr>
          <a:xfrm>
            <a:off x="7928194" y="1670690"/>
            <a:ext cx="2431228" cy="246350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</a:t>
            </a:r>
            <a:r>
              <a:rPr lang="sv-SE" dirty="0" err="1"/>
              <a:t>sharing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60300" y="1829902"/>
            <a:ext cx="58062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Global standards for ships and port </a:t>
            </a:r>
            <a:r>
              <a:rPr lang="en-US" sz="3200" dirty="0" smtClean="0"/>
              <a:t>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Global reliable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Software and services using this global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10" name="Platshållare för innehåll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4" t="15313" r="10358" b="15707"/>
          <a:stretch/>
        </p:blipFill>
        <p:spPr>
          <a:xfrm>
            <a:off x="8014258" y="1617181"/>
            <a:ext cx="2431228" cy="246350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1875"/>
          <a:stretch/>
        </p:blipFill>
        <p:spPr>
          <a:xfrm>
            <a:off x="6452568" y="225911"/>
            <a:ext cx="5282006" cy="512064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75" y="172121"/>
            <a:ext cx="5224563" cy="52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STM </a:t>
            </a:r>
            <a:r>
              <a:rPr lang="sv-SE" dirty="0" err="1" smtClean="0">
                <a:solidFill>
                  <a:schemeClr val="accent1">
                    <a:lumMod val="50000"/>
                  </a:schemeClr>
                </a:solidFill>
              </a:rPr>
              <a:t>payload</a:t>
            </a:r>
            <a:r>
              <a:rPr lang="sv-SE" dirty="0" smtClean="0">
                <a:solidFill>
                  <a:schemeClr val="accent1">
                    <a:lumMod val="50000"/>
                  </a:schemeClr>
                </a:solidFill>
              </a:rPr>
              <a:t> formats 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2531443" y="1722923"/>
            <a:ext cx="2791327" cy="15400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6187439" y="2634113"/>
            <a:ext cx="2791327" cy="15400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 smtClean="0">
                <a:solidFill>
                  <a:schemeClr val="accent1">
                    <a:lumMod val="50000"/>
                  </a:schemeClr>
                </a:solidFill>
              </a:rPr>
              <a:t>S-124</a:t>
            </a:r>
            <a:endParaRPr lang="sv-SE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4347409" y="4660946"/>
            <a:ext cx="2791327" cy="15400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endParaRPr lang="sv-SE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8884117" y="540351"/>
            <a:ext cx="2791327" cy="181783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 smtClean="0">
                <a:solidFill>
                  <a:schemeClr val="accent1">
                    <a:lumMod val="50000"/>
                  </a:schemeClr>
                </a:solidFill>
              </a:rPr>
              <a:t>AIS ASM</a:t>
            </a:r>
            <a:endParaRPr lang="sv-SE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4294967295"/>
          </p:nvPr>
        </p:nvSpPr>
        <p:spPr>
          <a:xfrm>
            <a:off x="0" y="1179513"/>
            <a:ext cx="10515600" cy="5349875"/>
          </a:xfrm>
        </p:spPr>
        <p:txBody>
          <a:bodyPr>
            <a:normAutofit/>
          </a:bodyPr>
          <a:lstStyle/>
          <a:p>
            <a:r>
              <a:rPr lang="sv-SE" dirty="0" smtClean="0"/>
              <a:t>Route </a:t>
            </a:r>
            <a:r>
              <a:rPr lang="sv-SE" dirty="0" err="1" smtClean="0"/>
              <a:t>exchange</a:t>
            </a:r>
            <a:r>
              <a:rPr lang="sv-SE" dirty="0" smtClean="0"/>
              <a:t> </a:t>
            </a:r>
            <a:r>
              <a:rPr lang="sv-SE" dirty="0" err="1" smtClean="0"/>
              <a:t>ship-ship</a:t>
            </a:r>
            <a:endParaRPr lang="sv-SE" dirty="0" smtClean="0"/>
          </a:p>
          <a:p>
            <a:r>
              <a:rPr lang="sv-SE" dirty="0" err="1" smtClean="0"/>
              <a:t>Sharing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voyage</a:t>
            </a:r>
            <a:r>
              <a:rPr lang="sv-SE" dirty="0" smtClean="0"/>
              <a:t> plan</a:t>
            </a:r>
          </a:p>
          <a:p>
            <a:r>
              <a:rPr lang="sv-SE" dirty="0" smtClean="0"/>
              <a:t>Route cross check</a:t>
            </a:r>
          </a:p>
          <a:p>
            <a:r>
              <a:rPr lang="sv-SE" dirty="0" err="1" smtClean="0"/>
              <a:t>Enhanced</a:t>
            </a:r>
            <a:r>
              <a:rPr lang="sv-SE" dirty="0" smtClean="0"/>
              <a:t> </a:t>
            </a:r>
            <a:r>
              <a:rPr lang="sv-SE" dirty="0" err="1" smtClean="0"/>
              <a:t>monitoring</a:t>
            </a:r>
            <a:endParaRPr lang="sv-SE" dirty="0" smtClean="0"/>
          </a:p>
          <a:p>
            <a:r>
              <a:rPr lang="sv-SE" dirty="0" smtClean="0"/>
              <a:t>Ship-port </a:t>
            </a:r>
            <a:r>
              <a:rPr lang="sv-SE" dirty="0" err="1" smtClean="0"/>
              <a:t>synchronisation</a:t>
            </a:r>
            <a:endParaRPr lang="sv-SE" dirty="0" smtClean="0"/>
          </a:p>
          <a:p>
            <a:r>
              <a:rPr lang="sv-SE" dirty="0" smtClean="0"/>
              <a:t>Winter navigation</a:t>
            </a:r>
          </a:p>
          <a:p>
            <a:r>
              <a:rPr lang="sv-SE" dirty="0" smtClean="0"/>
              <a:t>Area management- Nav </a:t>
            </a:r>
            <a:r>
              <a:rPr lang="sv-SE" dirty="0" err="1" smtClean="0"/>
              <a:t>warnings</a:t>
            </a:r>
            <a:endParaRPr lang="sv-SE" dirty="0" smtClean="0"/>
          </a:p>
          <a:p>
            <a:r>
              <a:rPr lang="sv-SE" dirty="0" smtClean="0"/>
              <a:t>Route </a:t>
            </a:r>
            <a:r>
              <a:rPr lang="sv-SE" dirty="0" err="1" smtClean="0"/>
              <a:t>optimisation</a:t>
            </a:r>
            <a:r>
              <a:rPr lang="sv-SE" dirty="0" smtClean="0"/>
              <a:t>, route segment </a:t>
            </a:r>
            <a:r>
              <a:rPr lang="sv-SE" dirty="0" err="1" smtClean="0"/>
              <a:t>optimisation</a:t>
            </a:r>
            <a:endParaRPr lang="sv-SE" dirty="0" smtClean="0"/>
          </a:p>
          <a:p>
            <a:r>
              <a:rPr lang="sv-SE" i="1" dirty="0" err="1"/>
              <a:t>Flow</a:t>
            </a:r>
            <a:r>
              <a:rPr lang="sv-SE" i="1" dirty="0"/>
              <a:t> </a:t>
            </a:r>
            <a:r>
              <a:rPr lang="sv-SE" i="1" dirty="0" smtClean="0"/>
              <a:t>management</a:t>
            </a:r>
          </a:p>
          <a:p>
            <a:r>
              <a:rPr lang="sv-SE" i="1" dirty="0" err="1" smtClean="0"/>
              <a:t>Reporting</a:t>
            </a:r>
            <a:r>
              <a:rPr lang="sv-SE" i="1" dirty="0" smtClean="0"/>
              <a:t> format</a:t>
            </a:r>
            <a:endParaRPr lang="sv-SE" i="1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0" y="-4763"/>
            <a:ext cx="10515600" cy="1325563"/>
          </a:xfrm>
        </p:spPr>
        <p:txBody>
          <a:bodyPr/>
          <a:lstStyle/>
          <a:p>
            <a:r>
              <a:rPr lang="sv-SE" dirty="0" smtClean="0"/>
              <a:t>Services in STM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3723372" y="2269929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6068729" y="4233182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S-124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4685181" y="5840601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4736880" y="5355478"/>
            <a:ext cx="741146" cy="46714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AIS ASM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4319421" y="1736388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4417996" y="2754428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8024417" y="4755852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4815841" y="3201378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3811604" y="3776308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ktangel med rundade hörn 14"/>
          <p:cNvSpPr/>
          <p:nvPr/>
        </p:nvSpPr>
        <p:spPr>
          <a:xfrm>
            <a:off x="3811604" y="5840601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3811604" y="5376030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7036068" y="4235116"/>
            <a:ext cx="741146" cy="371516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RTZ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5353701" y="2732794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8902736" y="4747199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5714649" y="3197365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ktangel med rundade hörn 20"/>
          <p:cNvSpPr/>
          <p:nvPr/>
        </p:nvSpPr>
        <p:spPr>
          <a:xfrm>
            <a:off x="4736880" y="3772468"/>
            <a:ext cx="741146" cy="37538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>
                <a:solidFill>
                  <a:schemeClr val="accent1">
                    <a:lumMod val="50000"/>
                  </a:schemeClr>
                </a:solidFill>
              </a:rPr>
              <a:t>Txt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4973503" y="1111087"/>
            <a:ext cx="741146" cy="46714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AIS ASM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ktangel med rundade hörn 25"/>
          <p:cNvSpPr/>
          <p:nvPr/>
        </p:nvSpPr>
        <p:spPr>
          <a:xfrm>
            <a:off x="5724274" y="5822622"/>
            <a:ext cx="741146" cy="371516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accent1">
                    <a:lumMod val="50000"/>
                  </a:schemeClr>
                </a:solidFill>
              </a:rPr>
              <a:t>SRS</a:t>
            </a:r>
            <a:endParaRPr lang="sv-S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5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M_template_powerpoint.potx [Skrivskyddad]" id="{62267696-DB8E-4D4A-8292-C405F50CCEA1}" vid="{70AB8E17-D1C8-4167-97AF-7B4CA7044A5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31175</TotalTime>
  <Words>614</Words>
  <Application>Microsoft Office PowerPoint</Application>
  <PresentationFormat>Bredbild</PresentationFormat>
  <Paragraphs>85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Office-tema</vt:lpstr>
      <vt:lpstr>PowerPoint-presentation</vt:lpstr>
      <vt:lpstr>STM is the enabler</vt:lpstr>
      <vt:lpstr>What is STM? –The enabler </vt:lpstr>
      <vt:lpstr>PowerPoint-presentation</vt:lpstr>
      <vt:lpstr>PowerPoint-presentation</vt:lpstr>
      <vt:lpstr>Ships and Ports Need to be Connected!</vt:lpstr>
      <vt:lpstr>Information sharing</vt:lpstr>
      <vt:lpstr>STM payload formats </vt:lpstr>
      <vt:lpstr>Services in STM</vt:lpstr>
      <vt:lpstr>BaltSafe – objectives</vt:lpstr>
      <vt:lpstr>STM Balt Safe</vt:lpstr>
      <vt:lpstr>PowerPoint-presentation</vt:lpstr>
      <vt:lpstr>Adding tankers-that´t what we do</vt:lpstr>
      <vt:lpstr>Testing the STM-clause</vt:lpstr>
      <vt:lpstr>Adding Estonian Icebreaker</vt:lpstr>
      <vt:lpstr>Upgrading VTS.</vt:lpstr>
      <vt:lpstr>Automated SRS and Singel Window reporting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Holmqvist, Linda</dc:creator>
  <cp:lastModifiedBy>Jersler Fransson, Cajsa</cp:lastModifiedBy>
  <cp:revision>111</cp:revision>
  <dcterms:created xsi:type="dcterms:W3CDTF">2017-11-07T09:33:48Z</dcterms:created>
  <dcterms:modified xsi:type="dcterms:W3CDTF">2020-06-11T08:47:35Z</dcterms:modified>
</cp:coreProperties>
</file>